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
  </p:notesMasterIdLst>
  <p:sldIdLst>
    <p:sldId id="272" r:id="rId2"/>
    <p:sldId id="285" r:id="rId3"/>
    <p:sldId id="276" r:id="rId4"/>
    <p:sldId id="282" r:id="rId5"/>
    <p:sldId id="277" r:id="rId6"/>
    <p:sldId id="283" r:id="rId7"/>
    <p:sldId id="278" r:id="rId8"/>
    <p:sldId id="284" r:id="rId9"/>
    <p:sldId id="281" r:id="rId10"/>
    <p:sldId id="280"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6" autoAdjust="0"/>
    <p:restoredTop sz="76327" autoAdjust="0"/>
  </p:normalViewPr>
  <p:slideViewPr>
    <p:cSldViewPr snapToGrid="0">
      <p:cViewPr varScale="1">
        <p:scale>
          <a:sx n="53" d="100"/>
          <a:sy n="53" d="100"/>
        </p:scale>
        <p:origin x="1416" y="7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BD4573-58E7-4156-A133-2731F5F8D1A6}" type="datetimeFigureOut">
              <a:rPr lang="en-US" smtClean="0"/>
              <a:t>9/17/2021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3B0CF2-7F87-4E02-A248-870047730F99}" type="slidenum">
              <a:rPr lang="en-US" smtClean="0"/>
              <a:t>‹#›</a:t>
            </a:fld>
            <a:endParaRPr lang="en-US"/>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Greetings, I'll take you through a SWOT analysis of Amazon E-commerce throughout this presentation. I'll discuss the business's strengths and weakness, as well as the possibilities and dangers facing the organization.</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baseline="0" dirty="0">
              <a:solidFill>
                <a:srgbClr val="0070C0"/>
              </a:solidFill>
              <a:highlight>
                <a:srgbClr val="FFFF00"/>
              </a:highlight>
            </a:endParaRPr>
          </a:p>
        </p:txBody>
      </p:sp>
      <p:sp>
        <p:nvSpPr>
          <p:cNvPr id="4" name="Slide Number Placeholder 3"/>
          <p:cNvSpPr>
            <a:spLocks noGrp="1"/>
          </p:cNvSpPr>
          <p:nvPr>
            <p:ph type="sldNum" sz="quarter" idx="10"/>
          </p:nvPr>
        </p:nvSpPr>
        <p:spPr/>
        <p:txBody>
          <a:bodyPr/>
          <a:lstStyle/>
          <a:p>
            <a:fld id="{893B0CF2-7F87-4E02-A248-870047730F99}" type="slidenum">
              <a:rPr lang="en-US" smtClean="0"/>
              <a:t>1</a:t>
            </a:fld>
            <a:endParaRPr lang="en-US"/>
          </a:p>
        </p:txBody>
      </p:sp>
    </p:spTree>
    <p:extLst>
      <p:ext uri="{BB962C8B-B14F-4D97-AF65-F5344CB8AC3E}">
        <p14:creationId xmlns:p14="http://schemas.microsoft.com/office/powerpoint/2010/main" val="14951338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u="none" dirty="0"/>
          </a:p>
        </p:txBody>
      </p:sp>
      <p:sp>
        <p:nvSpPr>
          <p:cNvPr id="4" name="Slide Number Placeholder 3"/>
          <p:cNvSpPr>
            <a:spLocks noGrp="1"/>
          </p:cNvSpPr>
          <p:nvPr>
            <p:ph type="sldNum" sz="quarter" idx="5"/>
          </p:nvPr>
        </p:nvSpPr>
        <p:spPr/>
        <p:txBody>
          <a:bodyPr/>
          <a:lstStyle/>
          <a:p>
            <a:fld id="{893B0CF2-7F87-4E02-A248-870047730F99}" type="slidenum">
              <a:rPr lang="en-US" smtClean="0"/>
              <a:t>10</a:t>
            </a:fld>
            <a:endParaRPr lang="en-US"/>
          </a:p>
        </p:txBody>
      </p:sp>
    </p:spTree>
    <p:extLst>
      <p:ext uri="{BB962C8B-B14F-4D97-AF65-F5344CB8AC3E}">
        <p14:creationId xmlns:p14="http://schemas.microsoft.com/office/powerpoint/2010/main" val="3489695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A company's strengths are internal. They are the elements that define a company's competitive advantage and encompass the company's position and operations - the reason a business succeeds.</a:t>
            </a:r>
          </a:p>
          <a:p>
            <a:r>
              <a:rPr lang="en-US" i="1" dirty="0" smtClean="0"/>
              <a:t>A company's weakness is something inherent to the organization. It identifies the issues that are impeding the company's outstanding performance.</a:t>
            </a:r>
          </a:p>
          <a:p>
            <a:r>
              <a:rPr lang="en-US" i="1" dirty="0" smtClean="0"/>
              <a:t>Opportunities are an external strategic element that highlight parts of the business that may become strengths if they invest in or execute them. These are objectives that the business can accomplish via its capabilities, which may provide it with a competitive edge. In terms of prospects, Amazon's SWOT analysis reveals a slew of exciting possibilities.</a:t>
            </a:r>
          </a:p>
          <a:p>
            <a:r>
              <a:rPr lang="en-US" i="1" dirty="0" smtClean="0"/>
              <a:t>Threats are another external strategic element. They provide a challenge to the business, eventually derail its development if not addressed, but may be overcome via the use of the business's strengths. A competitive environment entails dangers and challenges to the success of businesses.</a:t>
            </a:r>
            <a:endParaRPr lang="en-US" i="1" dirty="0"/>
          </a:p>
          <a:p>
            <a:endParaRPr lang="en-US" dirty="0"/>
          </a:p>
        </p:txBody>
      </p:sp>
      <p:sp>
        <p:nvSpPr>
          <p:cNvPr id="4" name="Slide Number Placeholder 3"/>
          <p:cNvSpPr>
            <a:spLocks noGrp="1"/>
          </p:cNvSpPr>
          <p:nvPr>
            <p:ph type="sldNum" sz="quarter" idx="10"/>
          </p:nvPr>
        </p:nvSpPr>
        <p:spPr/>
        <p:txBody>
          <a:bodyPr/>
          <a:lstStyle/>
          <a:p>
            <a:fld id="{893B0CF2-7F87-4E02-A248-870047730F99}" type="slidenum">
              <a:rPr lang="en-US" smtClean="0"/>
              <a:t>2</a:t>
            </a:fld>
            <a:endParaRPr lang="en-US"/>
          </a:p>
        </p:txBody>
      </p:sp>
    </p:spTree>
    <p:extLst>
      <p:ext uri="{BB962C8B-B14F-4D97-AF65-F5344CB8AC3E}">
        <p14:creationId xmlns:p14="http://schemas.microsoft.com/office/powerpoint/2010/main" val="1820705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For example, Amazon avoids the expense of maintaining brick-and-mortar shops owing to its online-only business strategy. It efficiently optimizes its costs and reduces the time required for inventory replenishment. Additionally, the business effectively guarantees the lowest cost structure while surpassing quality and delivery standards via strategic alliances and collaborations with suppliers such as Cloudtail India.</a:t>
            </a:r>
          </a:p>
          <a:p>
            <a:r>
              <a:rPr lang="en-US" i="1" dirty="0" smtClean="0"/>
              <a:t>As noted in the company's shortcomings, there is a significant untapped development potential in emerging countries, particularly rural and semi-urban India. Expanding the distribution system to reach hitherto untapped geographic segments is feasible via more warehouse contact points in each state and a more extended delivery network.</a:t>
            </a:r>
            <a:endParaRPr lang="en-US" i="1" dirty="0"/>
          </a:p>
        </p:txBody>
      </p:sp>
      <p:sp>
        <p:nvSpPr>
          <p:cNvPr id="4" name="Slide Number Placeholder 3"/>
          <p:cNvSpPr>
            <a:spLocks noGrp="1"/>
          </p:cNvSpPr>
          <p:nvPr>
            <p:ph type="sldNum" sz="quarter" idx="5"/>
          </p:nvPr>
        </p:nvSpPr>
        <p:spPr/>
        <p:txBody>
          <a:bodyPr/>
          <a:lstStyle/>
          <a:p>
            <a:fld id="{893B0CF2-7F87-4E02-A248-870047730F99}" type="slidenum">
              <a:rPr lang="en-US" smtClean="0"/>
              <a:t>3</a:t>
            </a:fld>
            <a:endParaRPr lang="en-US"/>
          </a:p>
        </p:txBody>
      </p:sp>
    </p:spTree>
    <p:extLst>
      <p:ext uri="{BB962C8B-B14F-4D97-AF65-F5344CB8AC3E}">
        <p14:creationId xmlns:p14="http://schemas.microsoft.com/office/powerpoint/2010/main" val="4237878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smtClean="0"/>
              <a:t>To address the external and internal threats identified in this SWOT analysis, it is suggested that Amazon.com Inc. continue diversifying its company in order to better insulate itself from industry-specific hazards.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smtClean="0"/>
              <a:t>Another suggestion is to form new alliances in order to broaden Amazon's market reach and fortify its international operations against competition and other strategic threats.</a:t>
            </a:r>
            <a:endParaRPr lang="en-US" i="1" dirty="0"/>
          </a:p>
        </p:txBody>
      </p:sp>
      <p:sp>
        <p:nvSpPr>
          <p:cNvPr id="4" name="Slide Number Placeholder 3"/>
          <p:cNvSpPr>
            <a:spLocks noGrp="1"/>
          </p:cNvSpPr>
          <p:nvPr>
            <p:ph type="sldNum" sz="quarter" idx="5"/>
          </p:nvPr>
        </p:nvSpPr>
        <p:spPr/>
        <p:txBody>
          <a:bodyPr/>
          <a:lstStyle/>
          <a:p>
            <a:fld id="{893B0CF2-7F87-4E02-A248-870047730F99}" type="slidenum">
              <a:rPr lang="en-US" smtClean="0"/>
              <a:t>4</a:t>
            </a:fld>
            <a:endParaRPr lang="en-US"/>
          </a:p>
        </p:txBody>
      </p:sp>
    </p:spTree>
    <p:extLst>
      <p:ext uri="{BB962C8B-B14F-4D97-AF65-F5344CB8AC3E}">
        <p14:creationId xmlns:p14="http://schemas.microsoft.com/office/powerpoint/2010/main" val="3599680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smtClean="0"/>
              <a:t>Amazon has a significant amount of influence on every new market it enters. Amazon has been able to exploit its worldwide brand awareness, which is why it poses such a danger in emerging countries. Amazon currently has a 31% market share in Germany and a 47% market share in the United Kingdom.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smtClean="0"/>
              <a:t>Amazon's logistics infrastructure is much better than that of other worldwide retailers, and this is one of the primary ways Amazon achieves its aim of becoming the most customer-centric business on the planet. Amazon spends heavily in its logistical infrastructure, from delivery facilities near major cities to a sophisticated robots system for increased efficiency.</a:t>
            </a:r>
            <a:endParaRPr lang="en-US" i="1" dirty="0"/>
          </a:p>
        </p:txBody>
      </p:sp>
      <p:sp>
        <p:nvSpPr>
          <p:cNvPr id="4" name="Slide Number Placeholder 3"/>
          <p:cNvSpPr>
            <a:spLocks noGrp="1"/>
          </p:cNvSpPr>
          <p:nvPr>
            <p:ph type="sldNum" sz="quarter" idx="5"/>
          </p:nvPr>
        </p:nvSpPr>
        <p:spPr/>
        <p:txBody>
          <a:bodyPr/>
          <a:lstStyle/>
          <a:p>
            <a:fld id="{893B0CF2-7F87-4E02-A248-870047730F99}" type="slidenum">
              <a:rPr lang="en-US" smtClean="0"/>
              <a:t>5</a:t>
            </a:fld>
            <a:endParaRPr lang="en-US"/>
          </a:p>
        </p:txBody>
      </p:sp>
    </p:spTree>
    <p:extLst>
      <p:ext uri="{BB962C8B-B14F-4D97-AF65-F5344CB8AC3E}">
        <p14:creationId xmlns:p14="http://schemas.microsoft.com/office/powerpoint/2010/main" val="25184366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smtClean="0"/>
              <a:t>Amazon has a great interface that provides consumers with relevant and customized recommendations. This is one of the primary reasons why people all around the globe like Amazon.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smtClean="0"/>
              <a:t>The platform provides the broadest selection of goods to its users. When consumers visit Amazon, they get the impression that they can find everything they need. These companies range in size from tiny to big. They do it by providing anybody with the chance to develop their company.</a:t>
            </a:r>
            <a:endParaRPr lang="en-US" i="1" dirty="0"/>
          </a:p>
        </p:txBody>
      </p:sp>
      <p:sp>
        <p:nvSpPr>
          <p:cNvPr id="4" name="Slide Number Placeholder 3"/>
          <p:cNvSpPr>
            <a:spLocks noGrp="1"/>
          </p:cNvSpPr>
          <p:nvPr>
            <p:ph type="sldNum" sz="quarter" idx="5"/>
          </p:nvPr>
        </p:nvSpPr>
        <p:spPr/>
        <p:txBody>
          <a:bodyPr/>
          <a:lstStyle/>
          <a:p>
            <a:fld id="{893B0CF2-7F87-4E02-A248-870047730F99}" type="slidenum">
              <a:rPr lang="en-US" smtClean="0"/>
              <a:t>6</a:t>
            </a:fld>
            <a:endParaRPr lang="en-US"/>
          </a:p>
        </p:txBody>
      </p:sp>
    </p:spTree>
    <p:extLst>
      <p:ext uri="{BB962C8B-B14F-4D97-AF65-F5344CB8AC3E}">
        <p14:creationId xmlns:p14="http://schemas.microsoft.com/office/powerpoint/2010/main" val="33409330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smtClean="0"/>
              <a:t>Amazon.com Inc. continues to pursue corporate social responsibility programs that are directed at the company's primary stakeholder groups. By and large, the e-commerce organization is under pressure from a diverse set of stakeholders and their competing interests. Amazon's corporate social responsibility initiatives, on the other hand, are intended to meet and fulfill the interests of the following stakeholder groups, in order of importance: Customers are the most important, followed by employees and communities.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smtClean="0"/>
              <a:t>Amazon.com Inc.'s corporate social responsibility (CSR) approach takes stakeholders' interests into account. The firm views these interests as having a significant impact on its e-commerce operation. Such an approach is consistent with Amazon's purpose and vision, both of which have an impact on organizational growth. Given the firm's online retail structure, it is reasonable for the corporation to emphasize consumers as the main shareholder group. The strategy's strength lies in its involvement of workers and communities.</a:t>
            </a:r>
            <a:endParaRPr lang="en-US" i="1" dirty="0"/>
          </a:p>
        </p:txBody>
      </p:sp>
      <p:sp>
        <p:nvSpPr>
          <p:cNvPr id="4" name="Slide Number Placeholder 3"/>
          <p:cNvSpPr>
            <a:spLocks noGrp="1"/>
          </p:cNvSpPr>
          <p:nvPr>
            <p:ph type="sldNum" sz="quarter" idx="5"/>
          </p:nvPr>
        </p:nvSpPr>
        <p:spPr/>
        <p:txBody>
          <a:bodyPr/>
          <a:lstStyle/>
          <a:p>
            <a:fld id="{893B0CF2-7F87-4E02-A248-870047730F99}" type="slidenum">
              <a:rPr lang="en-US" smtClean="0"/>
              <a:t>7</a:t>
            </a:fld>
            <a:endParaRPr lang="en-US"/>
          </a:p>
        </p:txBody>
      </p:sp>
    </p:spTree>
    <p:extLst>
      <p:ext uri="{BB962C8B-B14F-4D97-AF65-F5344CB8AC3E}">
        <p14:creationId xmlns:p14="http://schemas.microsoft.com/office/powerpoint/2010/main" val="2650875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smtClean="0"/>
              <a:t>The more information you give in an open, accurate, and readily understood way, the more probable it is that stakeholders will take the time to comprehend your goals, their position, and the potential effect.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smtClean="0"/>
              <a:t>Recognize that each individual or community is unique and choose the communication channel that is most appropriate for them – email, online platforms, social media, phone, or in-person group meetings. Individuals should be able to communicate with you and offer feedback in a variety of ways.</a:t>
            </a:r>
            <a:endParaRPr lang="en-US" i="1" dirty="0"/>
          </a:p>
        </p:txBody>
      </p:sp>
      <p:sp>
        <p:nvSpPr>
          <p:cNvPr id="4" name="Slide Number Placeholder 3"/>
          <p:cNvSpPr>
            <a:spLocks noGrp="1"/>
          </p:cNvSpPr>
          <p:nvPr>
            <p:ph type="sldNum" sz="quarter" idx="5"/>
          </p:nvPr>
        </p:nvSpPr>
        <p:spPr/>
        <p:txBody>
          <a:bodyPr/>
          <a:lstStyle/>
          <a:p>
            <a:fld id="{893B0CF2-7F87-4E02-A248-870047730F99}" type="slidenum">
              <a:rPr lang="en-US" smtClean="0"/>
              <a:t>8</a:t>
            </a:fld>
            <a:endParaRPr lang="en-US"/>
          </a:p>
        </p:txBody>
      </p:sp>
    </p:spTree>
    <p:extLst>
      <p:ext uri="{BB962C8B-B14F-4D97-AF65-F5344CB8AC3E}">
        <p14:creationId xmlns:p14="http://schemas.microsoft.com/office/powerpoint/2010/main" val="13971756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2019, Amazon announced The Climate Pledge, a significant CSR initiative in collaboration with Global Optimism, encouraging businesses to reach net-zero yearly carbon emissions by 2040. Amazon has pledged $2 billion in 2020 to assisting businesses in developing goods and technologies that support and maintain a low carbon economy. Amazon created the Right Now Climate Fund in collaboration with The Climate Pledge, giving $100 million to fund reforestation projects and other climate change mitigation efforts.</a:t>
            </a:r>
          </a:p>
          <a:p>
            <a:r>
              <a:rPr lang="en-US" dirty="0" smtClean="0"/>
              <a:t>Amazon continues to strive toward establishing a transparent and fair global supply chain, reaffirming its commitment to put people and the environment first. In 2020, Amazon updated its supply chain rules and processes to incorporate more extensive and stringent criteria (see Amazon Supply Chain Standards Manual and Supplier Manual)2. These reforms reflect, in particular, strong and unequivocal instructions to preserve pay fairness, vendor transparency, worker safety, gender equality, and environmental sustainability.</a:t>
            </a:r>
          </a:p>
          <a:p>
            <a:r>
              <a:rPr lang="en-US" dirty="0" smtClean="0"/>
              <a:t>Amazon has also taken a different strategy, soliciting the assistance of manufacturers to alter their perceptions about packing. The overwhelming majority of goods are packaged in containers that were initially intended for in-store sales rather than online sales. Amazon launched a new initiative in September that rewards merchants for being early adopters and challenges them to create packaging that is simpler to ship and more ecologically friendly. Any product that delivers in its own packaging may help Amazon save money by reducing the need for extra packing materials.</a:t>
            </a:r>
          </a:p>
          <a:p>
            <a:r>
              <a:rPr lang="en-US" dirty="0" smtClean="0"/>
              <a:t>Amazon's willingness to forgo profitability in its e-commerce operations in order to increase market dominance has long been speculated, but those priorities seem to be shifting. The firm increased margins year over year in each of its business divisions during the third quarter.</a:t>
            </a:r>
          </a:p>
          <a:p>
            <a:endParaRPr lang="en-US" dirty="0" smtClean="0"/>
          </a:p>
          <a:p>
            <a:endParaRPr lang="en-US" dirty="0"/>
          </a:p>
        </p:txBody>
      </p:sp>
      <p:sp>
        <p:nvSpPr>
          <p:cNvPr id="4" name="Slide Number Placeholder 3"/>
          <p:cNvSpPr>
            <a:spLocks noGrp="1"/>
          </p:cNvSpPr>
          <p:nvPr>
            <p:ph type="sldNum" sz="quarter" idx="5"/>
          </p:nvPr>
        </p:nvSpPr>
        <p:spPr/>
        <p:txBody>
          <a:bodyPr/>
          <a:lstStyle/>
          <a:p>
            <a:fld id="{893B0CF2-7F87-4E02-A248-870047730F99}" type="slidenum">
              <a:rPr lang="en-US" smtClean="0"/>
              <a:t>9</a:t>
            </a:fld>
            <a:endParaRPr lang="en-US"/>
          </a:p>
        </p:txBody>
      </p:sp>
    </p:spTree>
    <p:extLst>
      <p:ext uri="{BB962C8B-B14F-4D97-AF65-F5344CB8AC3E}">
        <p14:creationId xmlns:p14="http://schemas.microsoft.com/office/powerpoint/2010/main" val="12286184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grpSp>
        <p:nvGrpSpPr>
          <p:cNvPr id="10" name="Group 9"/>
          <p:cNvGrpSpPr/>
          <p:nvPr/>
        </p:nvGrpSpPr>
        <p:grpSpPr>
          <a:xfrm>
            <a:off x="0" y="6208894"/>
            <a:ext cx="12192000" cy="649106"/>
            <a:chOff x="0" y="6208894"/>
            <a:chExt cx="12192000" cy="649106"/>
          </a:xfrm>
        </p:grpSpPr>
        <p:sp>
          <p:nvSpPr>
            <p:cNvPr id="2" name="Rectangle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cxnSp>
          <p:nvCxnSpPr>
            <p:cNvPr id="7" name="Straight Connector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Straight Connector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r>
              <a:rPr kumimoji="0" lang="en-US"/>
              <a:t>Click to edit Master title style</a:t>
            </a:r>
            <a:endParaRPr kumimoji="0" lang="en-US" dirty="0"/>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021A1D30-C0A0-4124-A783-34D9F15FA0FE}" type="datetime1">
              <a:rPr lang="en-US" smtClean="0"/>
              <a:t>9/17/2021</a:t>
            </a:fld>
            <a:endParaRPr lang="en-US"/>
          </a:p>
        </p:txBody>
      </p:sp>
      <p:sp>
        <p:nvSpPr>
          <p:cNvPr id="19" name="Footer Placeholder 18"/>
          <p:cNvSpPr>
            <a:spLocks noGrp="1"/>
          </p:cNvSpPr>
          <p:nvPr>
            <p:ph type="ftr" sz="quarter" idx="11"/>
          </p:nvPr>
        </p:nvSpPr>
        <p:spPr/>
        <p:txBody>
          <a:bodyPr/>
          <a:lstStyle/>
          <a:p>
            <a:r>
              <a:rPr lang="en-US" dirty="0"/>
              <a:t>Add a footer</a:t>
            </a:r>
          </a:p>
        </p:txBody>
      </p:sp>
      <p:sp>
        <p:nvSpPr>
          <p:cNvPr id="27" name="Slide Number Placeholder 2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D2D5871-AB0F-4B3D-8861-97E78CB7B47E}" type="datetime1">
              <a:rPr lang="en-US" smtClean="0"/>
              <a:t>9/17/2021</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4418406-4C3F-4F3E-80BD-A22568EA37EB}" type="datetime1">
              <a:rPr lang="en-US" smtClean="0"/>
              <a:t>9/17/2021</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5F28077-7188-48C5-8679-2287FAC952E9}" type="datetime1">
              <a:rPr lang="en-US" smtClean="0"/>
              <a:t>9/17/2021</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Edit Master text styles</a:t>
            </a:r>
          </a:p>
        </p:txBody>
      </p:sp>
      <p:sp>
        <p:nvSpPr>
          <p:cNvPr id="4" name="Date Placeholder 3"/>
          <p:cNvSpPr>
            <a:spLocks noGrp="1"/>
          </p:cNvSpPr>
          <p:nvPr>
            <p:ph type="dt" sz="half" idx="10"/>
          </p:nvPr>
        </p:nvSpPr>
        <p:spPr/>
        <p:txBody>
          <a:bodyPr/>
          <a:lstStyle/>
          <a:p>
            <a:fld id="{D2DCB740-6776-4EE9-99FD-96D592FA5A23}" type="datetime1">
              <a:rPr lang="en-US" smtClean="0"/>
              <a:t>9/17/2021</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05F6BD99-6FFD-46C5-B5E2-43A34BDA2566}" type="datetime1">
              <a:rPr lang="en-US" smtClean="0"/>
              <a:t>9/17/2021</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Edit Master text styles</a:t>
            </a:r>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E022678E-214C-4CF8-97C7-95015FB02960}" type="datetime1">
              <a:rPr lang="en-US" smtClean="0"/>
              <a:t>9/17/2021</a:t>
            </a:fld>
            <a:endParaRPr lang="en-US"/>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D55660E0-FA77-4473-A859-74127B089143}" type="datetime1">
              <a:rPr lang="en-US" smtClean="0"/>
              <a:t>9/17/2021</a:t>
            </a:fld>
            <a:endParaRPr lang="en-US"/>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88D7B8-9F07-4899-827D-5F3CFDDEB574}" type="datetime1">
              <a:rPr lang="en-US" smtClean="0"/>
              <a:t>9/17/2021</a:t>
            </a:fld>
            <a:endParaRPr lang="en-US"/>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B5197C5C-1CD1-417D-A89C-14747F5222C7}" type="datetime1">
              <a:rPr lang="en-US" smtClean="0"/>
              <a:t>9/17/2021</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1359EFBB-CFA1-4AA8-9123-F0B52DBD84FE}" type="datetime1">
              <a:rPr lang="en-US" smtClean="0"/>
              <a:t>9/17/2021</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a:xfrm>
            <a:off x="10769600" y="6356351"/>
            <a:ext cx="812800" cy="365125"/>
          </a:xfrm>
        </p:spPr>
        <p:txBody>
          <a:bodyPr/>
          <a:lstStyle/>
          <a:p>
            <a:fld id="{401CF334-2D5C-4859-84A6-CA7E6E43FAEB}" type="slidenum">
              <a:rPr lang="en-US" smtClean="0"/>
              <a:t>‹#›</a:t>
            </a:fld>
            <a:endParaRPr lang="en-US"/>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oup 24"/>
          <p:cNvGrpSpPr/>
          <p:nvPr/>
        </p:nvGrpSpPr>
        <p:grpSpPr>
          <a:xfrm>
            <a:off x="-29028" y="-7144"/>
            <a:ext cx="12240731" cy="6879658"/>
            <a:chOff x="0" y="-21658"/>
            <a:chExt cx="12240731" cy="6879658"/>
          </a:xfrm>
        </p:grpSpPr>
        <p:sp>
          <p:nvSpPr>
            <p:cNvPr id="26" name="Rectangle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p:cNvGrpSpPr/>
            <p:nvPr/>
          </p:nvGrpSpPr>
          <p:grpSpPr>
            <a:xfrm>
              <a:off x="0" y="-21658"/>
              <a:ext cx="12240731" cy="1041400"/>
              <a:chOff x="-25356" y="-7144"/>
              <a:chExt cx="12240731" cy="1041400"/>
            </a:xfrm>
          </p:grpSpPr>
          <p:sp>
            <p:nvSpPr>
              <p:cNvPr id="28" name="Freefor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29" name="Free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grpSp>
            <p:nvGrpSpPr>
              <p:cNvPr id="31" name="Group 30"/>
              <p:cNvGrpSpPr/>
              <p:nvPr/>
            </p:nvGrpSpPr>
            <p:grpSpPr>
              <a:xfrm>
                <a:off x="-25356" y="202408"/>
                <a:ext cx="12240731" cy="649224"/>
                <a:chOff x="-19045" y="216550"/>
                <a:chExt cx="9180548" cy="649224"/>
              </a:xfrm>
            </p:grpSpPr>
            <p:sp>
              <p:nvSpPr>
                <p:cNvPr id="32" name="Free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33" name="Free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grpSp>
        </p:grpSp>
      </p:gr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endParaRPr kumimoji="0" lang="en-US" dirty="0"/>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100">
                <a:solidFill>
                  <a:schemeClr val="tx1"/>
                </a:solidFill>
              </a:defRPr>
            </a:lvl1pPr>
          </a:lstStyle>
          <a:p>
            <a:fld id="{61146459-E3C3-4969-9224-5ED50B492D17}" type="datetime1">
              <a:rPr lang="en-US" smtClean="0"/>
              <a:pPr/>
              <a:t>9/17/2021</a:t>
            </a:fld>
            <a:endParaRPr lang="en-US" dirty="0"/>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100">
                <a:solidFill>
                  <a:schemeClr val="tx1"/>
                </a:solidFill>
              </a:defRPr>
            </a:lvl1pPr>
          </a:lstStyle>
          <a:p>
            <a:r>
              <a:rPr lang="en-US" dirty="0"/>
              <a:t>Add a footer</a:t>
            </a: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100">
                <a:solidFill>
                  <a:schemeClr val="tx1"/>
                </a:solidFill>
              </a:defRPr>
            </a:lvl1pPr>
          </a:lstStyle>
          <a:p>
            <a:fld id="{401CF334-2D5C-4859-84A6-CA7E6E43FAEB}" type="slidenum">
              <a:rPr lang="en-US" smtClean="0"/>
              <a:pPr/>
              <a:t>‹#›</a:t>
            </a:fld>
            <a:endParaRPr lang="en-US"/>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a:t>BUS499 Capstone</a:t>
            </a:r>
            <a:endParaRPr lang="en-US" dirty="0"/>
          </a:p>
        </p:txBody>
      </p:sp>
      <p:sp>
        <p:nvSpPr>
          <p:cNvPr id="5" name="Subtitle 4"/>
          <p:cNvSpPr>
            <a:spLocks noGrp="1"/>
          </p:cNvSpPr>
          <p:nvPr>
            <p:ph type="subTitle" idx="1"/>
          </p:nvPr>
        </p:nvSpPr>
        <p:spPr/>
        <p:txBody>
          <a:bodyPr/>
          <a:lstStyle/>
          <a:p>
            <a:r>
              <a:rPr lang="en-US" dirty="0"/>
              <a:t>Week 10 Assignment</a:t>
            </a:r>
          </a:p>
          <a:p>
            <a:r>
              <a:rPr lang="en-US" dirty="0">
                <a:solidFill>
                  <a:srgbClr val="00B0F0"/>
                </a:solidFill>
              </a:rPr>
              <a:t>Insert Student’s Name Here</a:t>
            </a:r>
          </a:p>
          <a:p>
            <a:endParaRPr lang="en-US" dirty="0"/>
          </a:p>
        </p:txBody>
      </p:sp>
    </p:spTree>
    <p:extLst>
      <p:ext uri="{BB962C8B-B14F-4D97-AF65-F5344CB8AC3E}">
        <p14:creationId xmlns:p14="http://schemas.microsoft.com/office/powerpoint/2010/main" val="354962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References</a:t>
            </a:r>
          </a:p>
        </p:txBody>
      </p:sp>
      <p:sp>
        <p:nvSpPr>
          <p:cNvPr id="2" name="Content Placeholder 1"/>
          <p:cNvSpPr>
            <a:spLocks noGrp="1"/>
          </p:cNvSpPr>
          <p:nvPr>
            <p:ph idx="1"/>
          </p:nvPr>
        </p:nvSpPr>
        <p:spPr/>
        <p:txBody>
          <a:bodyPr>
            <a:normAutofit/>
          </a:bodyPr>
          <a:lstStyle/>
          <a:p>
            <a:r>
              <a:rPr lang="en-US" dirty="0" err="1"/>
              <a:t>Hitt</a:t>
            </a:r>
            <a:r>
              <a:rPr lang="en-US" dirty="0"/>
              <a:t>, M. A., Ireland, R. D., &amp; </a:t>
            </a:r>
            <a:r>
              <a:rPr lang="en-US" dirty="0" err="1"/>
              <a:t>Hoskisson</a:t>
            </a:r>
            <a:r>
              <a:rPr lang="en-US" dirty="0"/>
              <a:t>, R. E. (2013). Strategic management: Concepts and cases: </a:t>
            </a:r>
            <a:r>
              <a:rPr lang="en-US" dirty="0" err="1"/>
              <a:t>Competiveness</a:t>
            </a:r>
            <a:r>
              <a:rPr lang="en-US" dirty="0"/>
              <a:t> and globalization (10th ed.). Mason, OH: South-Western Cengage Learning.</a:t>
            </a:r>
          </a:p>
          <a:p>
            <a:r>
              <a:rPr lang="en-US" dirty="0" err="1"/>
              <a:t>D'Agostino</a:t>
            </a:r>
            <a:r>
              <a:rPr lang="en-US" dirty="0"/>
              <a:t>, J. L. (2018). </a:t>
            </a:r>
            <a:r>
              <a:rPr lang="en-US" i="1" dirty="0"/>
              <a:t>The Impact of E-commerce on Brands: An Analysis of Amazon and a Plan for the Future</a:t>
            </a:r>
            <a:r>
              <a:rPr lang="en-US" dirty="0"/>
              <a:t> (Doctoral dissertation, University of Oregon</a:t>
            </a:r>
            <a:r>
              <a:rPr lang="en-US" dirty="0" smtClean="0"/>
              <a:t>).</a:t>
            </a:r>
          </a:p>
          <a:p>
            <a:r>
              <a:rPr lang="en-US" dirty="0" err="1"/>
              <a:t>Alshmrani</a:t>
            </a:r>
            <a:r>
              <a:rPr lang="en-US" dirty="0"/>
              <a:t>, E. H. M. (2021). An analytical view of Amazon success in the worldwide. </a:t>
            </a:r>
            <a:r>
              <a:rPr lang="en-US" i="1" dirty="0"/>
              <a:t>Life Science Journal</a:t>
            </a:r>
            <a:r>
              <a:rPr lang="en-US" dirty="0"/>
              <a:t>, </a:t>
            </a:r>
            <a:r>
              <a:rPr lang="en-US" i="1" dirty="0"/>
              <a:t>18</a:t>
            </a:r>
            <a:r>
              <a:rPr lang="en-US" dirty="0"/>
              <a:t>(6</a:t>
            </a:r>
            <a:r>
              <a:rPr lang="en-US" dirty="0" smtClean="0"/>
              <a:t>).</a:t>
            </a:r>
          </a:p>
          <a:p>
            <a:pPr marL="0" indent="0">
              <a:buNone/>
            </a:pPr>
            <a:endParaRPr lang="en-US" dirty="0">
              <a:solidFill>
                <a:srgbClr val="0070C0"/>
              </a:solidFill>
            </a:endParaRPr>
          </a:p>
          <a:p>
            <a:pPr marL="0" indent="0">
              <a:buNone/>
            </a:pPr>
            <a:endParaRPr lang="en-US" dirty="0">
              <a:solidFill>
                <a:srgbClr val="0070C0"/>
              </a:solidFill>
            </a:endParaRPr>
          </a:p>
        </p:txBody>
      </p:sp>
    </p:spTree>
    <p:extLst>
      <p:ext uri="{BB962C8B-B14F-4D97-AF65-F5344CB8AC3E}">
        <p14:creationId xmlns:p14="http://schemas.microsoft.com/office/powerpoint/2010/main" val="976218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SWOT Analysis of </a:t>
            </a:r>
            <a:r>
              <a:rPr lang="en-US" dirty="0" smtClean="0">
                <a:solidFill>
                  <a:schemeClr val="tx1">
                    <a:lumMod val="65000"/>
                    <a:lumOff val="35000"/>
                  </a:schemeClr>
                </a:solidFill>
              </a:rPr>
              <a:t>Amazon E-commerce </a:t>
            </a:r>
            <a:endParaRPr lang="en-US" dirty="0">
              <a:solidFill>
                <a:schemeClr val="tx1">
                  <a:lumMod val="65000"/>
                  <a:lumOff val="35000"/>
                </a:schemeClr>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66175593"/>
              </p:ext>
            </p:extLst>
          </p:nvPr>
        </p:nvGraphicFramePr>
        <p:xfrm>
          <a:off x="609600" y="1935163"/>
          <a:ext cx="10972800" cy="2377440"/>
        </p:xfrm>
        <a:graphic>
          <a:graphicData uri="http://schemas.openxmlformats.org/drawingml/2006/table">
            <a:tbl>
              <a:tblPr firstRow="1" bandRow="1">
                <a:tableStyleId>{8799B23B-EC83-4686-B30A-512413B5E67A}</a:tableStyleId>
              </a:tblPr>
              <a:tblGrid>
                <a:gridCol w="5486400">
                  <a:extLst>
                    <a:ext uri="{9D8B030D-6E8A-4147-A177-3AD203B41FA5}">
                      <a16:colId xmlns:a16="http://schemas.microsoft.com/office/drawing/2014/main" xmlns="" val="3299015809"/>
                    </a:ext>
                  </a:extLst>
                </a:gridCol>
                <a:gridCol w="5486400">
                  <a:extLst>
                    <a:ext uri="{9D8B030D-6E8A-4147-A177-3AD203B41FA5}">
                      <a16:colId xmlns:a16="http://schemas.microsoft.com/office/drawing/2014/main" xmlns="" val="2461097463"/>
                    </a:ext>
                  </a:extLst>
                </a:gridCol>
              </a:tblGrid>
              <a:tr h="370840">
                <a:tc>
                  <a:txBody>
                    <a:bodyPr/>
                    <a:lstStyle/>
                    <a:p>
                      <a:r>
                        <a:rPr lang="en-US" dirty="0"/>
                        <a:t>Strengths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smtClean="0">
                          <a:solidFill>
                            <a:schemeClr val="tx1">
                              <a:lumMod val="65000"/>
                              <a:lumOff val="35000"/>
                            </a:schemeClr>
                          </a:solidFill>
                        </a:rPr>
                        <a:t>The word "strengths" refers to the areas in which a business succeeds and what sets it apart from rivals.</a:t>
                      </a:r>
                      <a:endParaRPr lang="en-US" b="0" dirty="0">
                        <a:solidFill>
                          <a:schemeClr val="tx1">
                            <a:lumMod val="65000"/>
                            <a:lumOff val="35000"/>
                          </a:schemeClr>
                        </a:solidFill>
                      </a:endParaRPr>
                    </a:p>
                  </a:txBody>
                  <a:tcPr/>
                </a:tc>
                <a:tc>
                  <a:txBody>
                    <a:bodyPr/>
                    <a:lstStyle/>
                    <a:p>
                      <a:r>
                        <a:rPr lang="en-US" dirty="0"/>
                        <a:t>Weaknesses</a:t>
                      </a:r>
                    </a:p>
                    <a:p>
                      <a:pPr marL="285750" indent="-285750">
                        <a:buFont typeface="Arial" panose="020B0604020202020204" pitchFamily="34" charset="0"/>
                        <a:buChar char="•"/>
                      </a:pPr>
                      <a:r>
                        <a:rPr lang="en-US" b="0" dirty="0" smtClean="0">
                          <a:solidFill>
                            <a:schemeClr val="tx1">
                              <a:lumMod val="65000"/>
                              <a:lumOff val="35000"/>
                            </a:schemeClr>
                          </a:solidFill>
                        </a:rPr>
                        <a:t>Weaknesses impede an organization's optimum efficiency.</a:t>
                      </a:r>
                      <a:endParaRPr lang="en-US" b="0" dirty="0">
                        <a:solidFill>
                          <a:schemeClr val="tx1">
                            <a:lumMod val="65000"/>
                            <a:lumOff val="35000"/>
                          </a:schemeClr>
                        </a:solidFill>
                      </a:endParaRPr>
                    </a:p>
                  </a:txBody>
                  <a:tcPr/>
                </a:tc>
                <a:extLst>
                  <a:ext uri="{0D108BD9-81ED-4DB2-BD59-A6C34878D82A}">
                    <a16:rowId xmlns:a16="http://schemas.microsoft.com/office/drawing/2014/main" xmlns="" val="1490152647"/>
                  </a:ext>
                </a:extLst>
              </a:tr>
              <a:tr h="370840">
                <a:tc>
                  <a:txBody>
                    <a:bodyPr/>
                    <a:lstStyle/>
                    <a:p>
                      <a:r>
                        <a:rPr lang="en-US" b="1" dirty="0"/>
                        <a:t>Opportunities</a:t>
                      </a:r>
                    </a:p>
                    <a:p>
                      <a:pPr marL="285750" indent="-285750">
                        <a:buFont typeface="Arial" panose="020B0604020202020204" pitchFamily="34" charset="0"/>
                        <a:buChar char="•"/>
                      </a:pPr>
                      <a:r>
                        <a:rPr lang="en-US" b="0" dirty="0" smtClean="0">
                          <a:solidFill>
                            <a:schemeClr val="tx1">
                              <a:lumMod val="65000"/>
                              <a:lumOff val="35000"/>
                            </a:schemeClr>
                          </a:solidFill>
                        </a:rPr>
                        <a:t>External conditions that benefit a business and may give it with a competitive advantage are referred to as opportunities.</a:t>
                      </a:r>
                      <a:endParaRPr lang="en-US" b="0" dirty="0">
                        <a:solidFill>
                          <a:schemeClr val="tx1">
                            <a:lumMod val="65000"/>
                            <a:lumOff val="35000"/>
                          </a:schemeClr>
                        </a:solidFill>
                      </a:endParaRP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Threats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smtClean="0">
                          <a:solidFill>
                            <a:schemeClr val="tx1">
                              <a:lumMod val="65000"/>
                              <a:lumOff val="35000"/>
                            </a:schemeClr>
                          </a:solidFill>
                        </a:rPr>
                        <a:t>Threats are described as factors that pose a risk to an organization.</a:t>
                      </a:r>
                      <a:endParaRPr lang="en-US" b="0" dirty="0">
                        <a:solidFill>
                          <a:schemeClr val="tx1">
                            <a:lumMod val="65000"/>
                            <a:lumOff val="35000"/>
                          </a:schemeClr>
                        </a:solidFill>
                      </a:endParaRPr>
                    </a:p>
                  </a:txBody>
                  <a:tcPr>
                    <a:noFill/>
                  </a:tcPr>
                </a:tc>
                <a:extLst>
                  <a:ext uri="{0D108BD9-81ED-4DB2-BD59-A6C34878D82A}">
                    <a16:rowId xmlns:a16="http://schemas.microsoft.com/office/drawing/2014/main" xmlns="" val="3462684390"/>
                  </a:ext>
                </a:extLst>
              </a:tr>
            </a:tbl>
          </a:graphicData>
        </a:graphic>
      </p:graphicFrame>
    </p:spTree>
    <p:extLst>
      <p:ext uri="{BB962C8B-B14F-4D97-AF65-F5344CB8AC3E}">
        <p14:creationId xmlns:p14="http://schemas.microsoft.com/office/powerpoint/2010/main" val="1466341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SWOT Analysis Strategy</a:t>
            </a:r>
          </a:p>
        </p:txBody>
      </p:sp>
      <p:sp>
        <p:nvSpPr>
          <p:cNvPr id="2" name="Content Placeholder 1"/>
          <p:cNvSpPr>
            <a:spLocks noGrp="1"/>
          </p:cNvSpPr>
          <p:nvPr>
            <p:ph idx="1"/>
          </p:nvPr>
        </p:nvSpPr>
        <p:spPr/>
        <p:txBody>
          <a:bodyPr/>
          <a:lstStyle/>
          <a:p>
            <a:r>
              <a:rPr lang="en-US" dirty="0"/>
              <a:t>Strengths and Opportunities</a:t>
            </a:r>
          </a:p>
          <a:p>
            <a:pPr lvl="1"/>
            <a:r>
              <a:rPr lang="en-US" dirty="0">
                <a:solidFill>
                  <a:schemeClr val="tx1">
                    <a:lumMod val="65000"/>
                    <a:lumOff val="35000"/>
                  </a:schemeClr>
                </a:solidFill>
              </a:rPr>
              <a:t>Innovative and </a:t>
            </a:r>
            <a:r>
              <a:rPr lang="en-US" dirty="0" smtClean="0">
                <a:solidFill>
                  <a:schemeClr val="tx1">
                    <a:lumMod val="65000"/>
                    <a:lumOff val="35000"/>
                  </a:schemeClr>
                </a:solidFill>
              </a:rPr>
              <a:t>Cost-Effective</a:t>
            </a:r>
          </a:p>
          <a:p>
            <a:pPr lvl="1"/>
            <a:r>
              <a:rPr lang="en-US" dirty="0">
                <a:solidFill>
                  <a:schemeClr val="tx1">
                    <a:lumMod val="65000"/>
                    <a:lumOff val="35000"/>
                  </a:schemeClr>
                </a:solidFill>
              </a:rPr>
              <a:t>Increase operations in emerging markets</a:t>
            </a:r>
          </a:p>
        </p:txBody>
      </p:sp>
    </p:spTree>
    <p:extLst>
      <p:ext uri="{BB962C8B-B14F-4D97-AF65-F5344CB8AC3E}">
        <p14:creationId xmlns:p14="http://schemas.microsoft.com/office/powerpoint/2010/main" val="3252008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SWOT Analysis Strategy</a:t>
            </a:r>
          </a:p>
        </p:txBody>
      </p:sp>
      <p:sp>
        <p:nvSpPr>
          <p:cNvPr id="2" name="Content Placeholder 1"/>
          <p:cNvSpPr>
            <a:spLocks noGrp="1"/>
          </p:cNvSpPr>
          <p:nvPr>
            <p:ph idx="1"/>
          </p:nvPr>
        </p:nvSpPr>
        <p:spPr/>
        <p:txBody>
          <a:bodyPr/>
          <a:lstStyle/>
          <a:p>
            <a:r>
              <a:rPr lang="en-US" dirty="0"/>
              <a:t>Weaknesses and </a:t>
            </a:r>
            <a:r>
              <a:rPr lang="en-US" dirty="0" smtClean="0"/>
              <a:t>Threats</a:t>
            </a:r>
            <a:endParaRPr lang="en-US" dirty="0"/>
          </a:p>
          <a:p>
            <a:pPr lvl="1"/>
            <a:r>
              <a:rPr lang="en-US" dirty="0" smtClean="0">
                <a:solidFill>
                  <a:schemeClr val="tx1">
                    <a:lumMod val="65000"/>
                    <a:lumOff val="35000"/>
                  </a:schemeClr>
                </a:solidFill>
              </a:rPr>
              <a:t>Diversification</a:t>
            </a:r>
          </a:p>
          <a:p>
            <a:pPr lvl="1"/>
            <a:r>
              <a:rPr lang="en-US" dirty="0">
                <a:solidFill>
                  <a:schemeClr val="tx1">
                    <a:lumMod val="65000"/>
                    <a:lumOff val="35000"/>
                  </a:schemeClr>
                </a:solidFill>
              </a:rPr>
              <a:t>Create new partnerships in order to grow the market</a:t>
            </a:r>
          </a:p>
          <a:p>
            <a:pPr lvl="1"/>
            <a:endParaRPr lang="en-US" dirty="0">
              <a:solidFill>
                <a:schemeClr val="tx1">
                  <a:lumMod val="65000"/>
                  <a:lumOff val="35000"/>
                </a:schemeClr>
              </a:solidFill>
            </a:endParaRPr>
          </a:p>
          <a:p>
            <a:pPr lvl="1"/>
            <a:endParaRPr lang="en-US" dirty="0">
              <a:solidFill>
                <a:srgbClr val="0070C0"/>
              </a:solidFill>
            </a:endParaRPr>
          </a:p>
        </p:txBody>
      </p:sp>
    </p:spTree>
    <p:extLst>
      <p:ext uri="{BB962C8B-B14F-4D97-AF65-F5344CB8AC3E}">
        <p14:creationId xmlns:p14="http://schemas.microsoft.com/office/powerpoint/2010/main" val="3582975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Competitiveness Strategy</a:t>
            </a:r>
          </a:p>
        </p:txBody>
      </p:sp>
      <p:sp>
        <p:nvSpPr>
          <p:cNvPr id="2" name="Content Placeholder 1"/>
          <p:cNvSpPr>
            <a:spLocks noGrp="1"/>
          </p:cNvSpPr>
          <p:nvPr>
            <p:ph idx="1"/>
          </p:nvPr>
        </p:nvSpPr>
        <p:spPr/>
        <p:txBody>
          <a:bodyPr/>
          <a:lstStyle/>
          <a:p>
            <a:r>
              <a:rPr lang="en-US" dirty="0"/>
              <a:t>Competitiveness</a:t>
            </a:r>
          </a:p>
          <a:p>
            <a:pPr lvl="1"/>
            <a:r>
              <a:rPr lang="en-US" dirty="0">
                <a:solidFill>
                  <a:schemeClr val="tx1">
                    <a:lumMod val="65000"/>
                    <a:lumOff val="35000"/>
                  </a:schemeClr>
                </a:solidFill>
              </a:rPr>
              <a:t>Global </a:t>
            </a:r>
            <a:r>
              <a:rPr lang="en-US" dirty="0" smtClean="0">
                <a:solidFill>
                  <a:schemeClr val="tx1">
                    <a:lumMod val="65000"/>
                    <a:lumOff val="35000"/>
                  </a:schemeClr>
                </a:solidFill>
              </a:rPr>
              <a:t>recognition</a:t>
            </a:r>
          </a:p>
          <a:p>
            <a:pPr lvl="1"/>
            <a:r>
              <a:rPr lang="en-US" dirty="0" smtClean="0">
                <a:solidFill>
                  <a:schemeClr val="tx1">
                    <a:lumMod val="65000"/>
                    <a:lumOff val="35000"/>
                  </a:schemeClr>
                </a:solidFill>
              </a:rPr>
              <a:t>logistics</a:t>
            </a:r>
            <a:endParaRPr lang="en-US" dirty="0">
              <a:solidFill>
                <a:schemeClr val="tx1">
                  <a:lumMod val="65000"/>
                  <a:lumOff val="35000"/>
                </a:schemeClr>
              </a:solidFill>
            </a:endParaRPr>
          </a:p>
        </p:txBody>
      </p:sp>
    </p:spTree>
    <p:extLst>
      <p:ext uri="{BB962C8B-B14F-4D97-AF65-F5344CB8AC3E}">
        <p14:creationId xmlns:p14="http://schemas.microsoft.com/office/powerpoint/2010/main" val="1419453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Profitability Strategy</a:t>
            </a:r>
          </a:p>
        </p:txBody>
      </p:sp>
      <p:sp>
        <p:nvSpPr>
          <p:cNvPr id="2" name="Content Placeholder 1"/>
          <p:cNvSpPr>
            <a:spLocks noGrp="1"/>
          </p:cNvSpPr>
          <p:nvPr>
            <p:ph idx="1"/>
          </p:nvPr>
        </p:nvSpPr>
        <p:spPr/>
        <p:txBody>
          <a:bodyPr/>
          <a:lstStyle/>
          <a:p>
            <a:r>
              <a:rPr lang="en-US" dirty="0"/>
              <a:t>Profitability</a:t>
            </a:r>
          </a:p>
          <a:p>
            <a:pPr lvl="1"/>
            <a:r>
              <a:rPr lang="en-US" dirty="0">
                <a:solidFill>
                  <a:schemeClr val="tx1">
                    <a:lumMod val="65000"/>
                    <a:lumOff val="35000"/>
                  </a:schemeClr>
                </a:solidFill>
              </a:rPr>
              <a:t>incredible user </a:t>
            </a:r>
            <a:r>
              <a:rPr lang="en-US" dirty="0" smtClean="0">
                <a:solidFill>
                  <a:schemeClr val="tx1">
                    <a:lumMod val="65000"/>
                    <a:lumOff val="35000"/>
                  </a:schemeClr>
                </a:solidFill>
              </a:rPr>
              <a:t>interfaces</a:t>
            </a:r>
          </a:p>
          <a:p>
            <a:pPr lvl="1"/>
            <a:r>
              <a:rPr lang="en-US" dirty="0">
                <a:solidFill>
                  <a:schemeClr val="tx1">
                    <a:lumMod val="65000"/>
                    <a:lumOff val="35000"/>
                  </a:schemeClr>
                </a:solidFill>
              </a:rPr>
              <a:t>platform with the broadest selection of goods</a:t>
            </a:r>
          </a:p>
          <a:p>
            <a:pPr lvl="1"/>
            <a:endParaRPr lang="en-US" dirty="0"/>
          </a:p>
        </p:txBody>
      </p:sp>
    </p:spTree>
    <p:extLst>
      <p:ext uri="{BB962C8B-B14F-4D97-AF65-F5344CB8AC3E}">
        <p14:creationId xmlns:p14="http://schemas.microsoft.com/office/powerpoint/2010/main" val="387724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Communications Plan</a:t>
            </a:r>
          </a:p>
        </p:txBody>
      </p:sp>
      <p:sp>
        <p:nvSpPr>
          <p:cNvPr id="2" name="Content Placeholder 1"/>
          <p:cNvSpPr>
            <a:spLocks noGrp="1"/>
          </p:cNvSpPr>
          <p:nvPr>
            <p:ph idx="1"/>
          </p:nvPr>
        </p:nvSpPr>
        <p:spPr/>
        <p:txBody>
          <a:bodyPr>
            <a:normAutofit/>
          </a:bodyPr>
          <a:lstStyle/>
          <a:p>
            <a:r>
              <a:rPr lang="en-US" dirty="0"/>
              <a:t>Competitiveness Strategies</a:t>
            </a:r>
          </a:p>
          <a:p>
            <a:pPr lvl="1"/>
            <a:r>
              <a:rPr lang="en-US" dirty="0">
                <a:solidFill>
                  <a:schemeClr val="tx1">
                    <a:lumMod val="65000"/>
                    <a:lumOff val="35000"/>
                  </a:schemeClr>
                </a:solidFill>
              </a:rPr>
              <a:t>Amazon's Stakeholder Groups and Corporate Social Responsibility </a:t>
            </a:r>
            <a:r>
              <a:rPr lang="en-US" dirty="0" smtClean="0">
                <a:solidFill>
                  <a:schemeClr val="tx1">
                    <a:lumMod val="65000"/>
                    <a:lumOff val="35000"/>
                  </a:schemeClr>
                </a:solidFill>
              </a:rPr>
              <a:t>Initiatives.</a:t>
            </a:r>
          </a:p>
          <a:p>
            <a:pPr lvl="1"/>
            <a:r>
              <a:rPr lang="en-US" dirty="0">
                <a:solidFill>
                  <a:schemeClr val="tx1">
                    <a:lumMod val="65000"/>
                    <a:lumOff val="35000"/>
                  </a:schemeClr>
                </a:solidFill>
              </a:rPr>
              <a:t>The CSR Performance of Amazon.com Inc. in Addressing Stakeholder </a:t>
            </a:r>
            <a:r>
              <a:rPr lang="en-US" dirty="0" smtClean="0">
                <a:solidFill>
                  <a:schemeClr val="tx1">
                    <a:lumMod val="65000"/>
                    <a:lumOff val="35000"/>
                  </a:schemeClr>
                </a:solidFill>
              </a:rPr>
              <a:t>Interests.</a:t>
            </a:r>
            <a:endParaRPr lang="en-US" dirty="0">
              <a:solidFill>
                <a:schemeClr val="tx1">
                  <a:lumMod val="65000"/>
                  <a:lumOff val="35000"/>
                </a:schemeClr>
              </a:solidFill>
            </a:endParaRPr>
          </a:p>
        </p:txBody>
      </p:sp>
    </p:spTree>
    <p:extLst>
      <p:ext uri="{BB962C8B-B14F-4D97-AF65-F5344CB8AC3E}">
        <p14:creationId xmlns:p14="http://schemas.microsoft.com/office/powerpoint/2010/main" val="2054880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Communications Plan</a:t>
            </a:r>
          </a:p>
        </p:txBody>
      </p:sp>
      <p:sp>
        <p:nvSpPr>
          <p:cNvPr id="2" name="Content Placeholder 1"/>
          <p:cNvSpPr>
            <a:spLocks noGrp="1"/>
          </p:cNvSpPr>
          <p:nvPr>
            <p:ph idx="1"/>
          </p:nvPr>
        </p:nvSpPr>
        <p:spPr/>
        <p:txBody>
          <a:bodyPr>
            <a:normAutofit/>
          </a:bodyPr>
          <a:lstStyle/>
          <a:p>
            <a:r>
              <a:rPr lang="en-US" dirty="0"/>
              <a:t>Profitability Strategies</a:t>
            </a:r>
          </a:p>
          <a:p>
            <a:pPr lvl="1"/>
            <a:r>
              <a:rPr lang="en-US" dirty="0">
                <a:solidFill>
                  <a:schemeClr val="tx1">
                    <a:lumMod val="65000"/>
                    <a:lumOff val="35000"/>
                  </a:schemeClr>
                </a:solidFill>
              </a:rPr>
              <a:t>Ascertain that all information related to your project is given in an open and transparent manner</a:t>
            </a:r>
            <a:r>
              <a:rPr lang="en-US" dirty="0" smtClean="0">
                <a:solidFill>
                  <a:schemeClr val="tx1">
                    <a:lumMod val="65000"/>
                    <a:lumOff val="35000"/>
                  </a:schemeClr>
                </a:solidFill>
              </a:rPr>
              <a:t>.</a:t>
            </a:r>
          </a:p>
          <a:p>
            <a:pPr lvl="1"/>
            <a:r>
              <a:rPr lang="en-US" dirty="0">
                <a:solidFill>
                  <a:schemeClr val="tx1">
                    <a:lumMod val="65000"/>
                    <a:lumOff val="35000"/>
                  </a:schemeClr>
                </a:solidFill>
              </a:rPr>
              <a:t>Communicate with stakeholders in the most user-friendly manner feasible</a:t>
            </a:r>
          </a:p>
        </p:txBody>
      </p:sp>
    </p:spTree>
    <p:extLst>
      <p:ext uri="{BB962C8B-B14F-4D97-AF65-F5344CB8AC3E}">
        <p14:creationId xmlns:p14="http://schemas.microsoft.com/office/powerpoint/2010/main" val="1050248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Corporate Social Responsibility</a:t>
            </a:r>
          </a:p>
        </p:txBody>
      </p:sp>
      <p:sp>
        <p:nvSpPr>
          <p:cNvPr id="2" name="Content Placeholder 1"/>
          <p:cNvSpPr>
            <a:spLocks noGrp="1"/>
          </p:cNvSpPr>
          <p:nvPr>
            <p:ph idx="1"/>
          </p:nvPr>
        </p:nvSpPr>
        <p:spPr/>
        <p:txBody>
          <a:bodyPr>
            <a:normAutofit/>
          </a:bodyPr>
          <a:lstStyle/>
          <a:p>
            <a:r>
              <a:rPr lang="en-US" dirty="0"/>
              <a:t>Responsible (ethical) corporate citizen</a:t>
            </a:r>
          </a:p>
          <a:p>
            <a:pPr lvl="1"/>
            <a:r>
              <a:rPr lang="en-US" dirty="0" smtClean="0">
                <a:solidFill>
                  <a:schemeClr val="tx1">
                    <a:lumMod val="65000"/>
                    <a:lumOff val="35000"/>
                  </a:schemeClr>
                </a:solidFill>
              </a:rPr>
              <a:t> Environmental </a:t>
            </a:r>
            <a:r>
              <a:rPr lang="en-US" dirty="0">
                <a:solidFill>
                  <a:schemeClr val="tx1">
                    <a:lumMod val="65000"/>
                    <a:lumOff val="35000"/>
                  </a:schemeClr>
                </a:solidFill>
              </a:rPr>
              <a:t>Sustainability Program of </a:t>
            </a:r>
            <a:r>
              <a:rPr lang="en-US" dirty="0" smtClean="0">
                <a:solidFill>
                  <a:schemeClr val="tx1">
                    <a:lumMod val="65000"/>
                    <a:lumOff val="35000"/>
                  </a:schemeClr>
                </a:solidFill>
              </a:rPr>
              <a:t>Amazon- the climate pledge </a:t>
            </a:r>
          </a:p>
          <a:p>
            <a:pPr lvl="1"/>
            <a:r>
              <a:rPr lang="en-US" dirty="0">
                <a:solidFill>
                  <a:schemeClr val="tx1">
                    <a:lumMod val="65000"/>
                    <a:lumOff val="35000"/>
                  </a:schemeClr>
                </a:solidFill>
              </a:rPr>
              <a:t>Transparency in Amazon's Supply </a:t>
            </a:r>
            <a:r>
              <a:rPr lang="en-US" dirty="0" smtClean="0">
                <a:solidFill>
                  <a:schemeClr val="tx1">
                    <a:lumMod val="65000"/>
                    <a:lumOff val="35000"/>
                  </a:schemeClr>
                </a:solidFill>
              </a:rPr>
              <a:t>Chain</a:t>
            </a:r>
          </a:p>
          <a:p>
            <a:pPr lvl="1"/>
            <a:r>
              <a:rPr lang="en-US" dirty="0" smtClean="0"/>
              <a:t>Impact of efforts on company’s bottom line </a:t>
            </a:r>
          </a:p>
          <a:p>
            <a:pPr lvl="1"/>
            <a:r>
              <a:rPr lang="en-US" dirty="0" smtClean="0">
                <a:solidFill>
                  <a:schemeClr val="tx1">
                    <a:lumMod val="65000"/>
                    <a:lumOff val="35000"/>
                  </a:schemeClr>
                </a:solidFill>
              </a:rPr>
              <a:t>Packaging reimagined for the digital era </a:t>
            </a:r>
          </a:p>
          <a:p>
            <a:pPr lvl="1"/>
            <a:r>
              <a:rPr lang="en-US" dirty="0" smtClean="0">
                <a:solidFill>
                  <a:schemeClr val="tx1">
                    <a:lumMod val="65000"/>
                    <a:lumOff val="35000"/>
                  </a:schemeClr>
                </a:solidFill>
              </a:rPr>
              <a:t>The growing emphasis on profit</a:t>
            </a:r>
            <a:endParaRPr lang="en-US" dirty="0">
              <a:solidFill>
                <a:schemeClr val="tx1">
                  <a:lumMod val="65000"/>
                  <a:lumOff val="35000"/>
                </a:schemeClr>
              </a:solidFill>
            </a:endParaRPr>
          </a:p>
        </p:txBody>
      </p:sp>
    </p:spTree>
    <p:extLst>
      <p:ext uri="{BB962C8B-B14F-4D97-AF65-F5344CB8AC3E}">
        <p14:creationId xmlns:p14="http://schemas.microsoft.com/office/powerpoint/2010/main" val="631022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resentation on brainstorming">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Business brainstorming presentation.potx" id="{DE77CA07-3D7A-4CF2-AF02-587F794CB3CB}" vid="{13C2A94F-C0A1-4622-B71C-29A3B00D5E0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287</TotalTime>
  <Words>1423</Words>
  <Application>Microsoft Office PowerPoint</Application>
  <PresentationFormat>Widescreen</PresentationFormat>
  <Paragraphs>78</Paragraphs>
  <Slides>10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Century Gothic</vt:lpstr>
      <vt:lpstr>Palatino Linotype</vt:lpstr>
      <vt:lpstr>Wingdings 2</vt:lpstr>
      <vt:lpstr>Presentation on brainstorming</vt:lpstr>
      <vt:lpstr>BUS499 Capstone</vt:lpstr>
      <vt:lpstr>SWOT Analysis of Amazon E-commerce </vt:lpstr>
      <vt:lpstr>SWOT Analysis Strategy</vt:lpstr>
      <vt:lpstr>SWOT Analysis Strategy</vt:lpstr>
      <vt:lpstr>Competitiveness Strategy</vt:lpstr>
      <vt:lpstr>Profitability Strategy</vt:lpstr>
      <vt:lpstr>Communications Plan</vt:lpstr>
      <vt:lpstr>Communications Plan</vt:lpstr>
      <vt:lpstr>Corporate Social Responsibility</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BUS499 Captone</dc:title>
  <dc:creator>Alethia Gardner</dc:creator>
  <cp:lastModifiedBy>hp</cp:lastModifiedBy>
  <cp:revision>38</cp:revision>
  <dcterms:created xsi:type="dcterms:W3CDTF">2018-11-16T01:49:47Z</dcterms:created>
  <dcterms:modified xsi:type="dcterms:W3CDTF">2021-09-17T19:53:51Z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